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76" r:id="rId4"/>
    <p:sldId id="286" r:id="rId5"/>
    <p:sldId id="282" r:id="rId6"/>
    <p:sldId id="283" r:id="rId7"/>
    <p:sldId id="285" r:id="rId8"/>
    <p:sldId id="284" r:id="rId9"/>
    <p:sldId id="279" r:id="rId10"/>
    <p:sldId id="277" r:id="rId11"/>
    <p:sldId id="280" r:id="rId12"/>
    <p:sldId id="28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6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4C43-3F68-4740-A38D-2D96FF4FE646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A49D6-130B-E442-AA51-830BA21B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71669-0B60-084C-A8AC-E6DC1EA6EC19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553B-D63A-4947-B40F-9A4437EC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297" y="1902372"/>
            <a:ext cx="10447282" cy="2072782"/>
          </a:xfrm>
        </p:spPr>
        <p:txBody>
          <a:bodyPr>
            <a:normAutofit/>
          </a:bodyPr>
          <a:lstStyle/>
          <a:p>
            <a:r>
              <a:rPr lang="en-US" dirty="0"/>
              <a:t>Benjamin of </a:t>
            </a:r>
            <a:r>
              <a:rPr lang="en-US" dirty="0" err="1"/>
              <a:t>Tudela</a:t>
            </a:r>
            <a:br>
              <a:rPr lang="en-US" dirty="0"/>
            </a:br>
            <a:r>
              <a:rPr lang="en-US" i="1" dirty="0"/>
              <a:t>Itinerary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3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903" y="2096064"/>
            <a:ext cx="7914290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his </a:t>
            </a:r>
            <a:r>
              <a:rPr lang="en-US" i="1" dirty="0"/>
              <a:t>Itinerary</a:t>
            </a:r>
            <a:r>
              <a:rPr lang="en-US" dirty="0"/>
              <a:t>, Benjamin of </a:t>
            </a:r>
            <a:r>
              <a:rPr lang="en-US" dirty="0" err="1"/>
              <a:t>Tudela</a:t>
            </a:r>
            <a:r>
              <a:rPr lang="en-US" dirty="0"/>
              <a:t>, a Jew from Navarre in northern Spain, “journeyed first from my native town to the city of </a:t>
            </a:r>
            <a:r>
              <a:rPr lang="en-US" dirty="0" err="1"/>
              <a:t>Sargossa</a:t>
            </a:r>
            <a:r>
              <a:rPr lang="en-US" dirty="0"/>
              <a:t>, and thence by way of the </a:t>
            </a:r>
            <a:r>
              <a:rPr lang="en-US" dirty="0" err="1"/>
              <a:t>Riber</a:t>
            </a:r>
            <a:r>
              <a:rPr lang="en-US" dirty="0"/>
              <a:t> </a:t>
            </a:r>
            <a:r>
              <a:rPr lang="en-US" dirty="0" err="1"/>
              <a:t>Elbro</a:t>
            </a:r>
            <a:r>
              <a:rPr lang="en-US" dirty="0"/>
              <a:t> to </a:t>
            </a:r>
            <a:r>
              <a:rPr lang="en-US" dirty="0" err="1"/>
              <a:t>Tortosa</a:t>
            </a:r>
            <a:r>
              <a:rPr lang="en-US" dirty="0"/>
              <a:t>” (59).</a:t>
            </a:r>
          </a:p>
        </p:txBody>
      </p:sp>
    </p:spTree>
    <p:extLst>
      <p:ext uri="{BB962C8B-B14F-4D97-AF65-F5344CB8AC3E}">
        <p14:creationId xmlns:p14="http://schemas.microsoft.com/office/powerpoint/2010/main" val="4225552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903" y="2096064"/>
            <a:ext cx="7914290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late 1160s, Benjamin of </a:t>
            </a:r>
            <a:r>
              <a:rPr lang="en-US" dirty="0" err="1"/>
              <a:t>Tudela</a:t>
            </a:r>
            <a:r>
              <a:rPr lang="en-US" dirty="0"/>
              <a:t> wrote a description of his travels to Jewish communities called the </a:t>
            </a:r>
            <a:r>
              <a:rPr lang="en-US" i="1" dirty="0"/>
              <a:t>Itinerary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482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903" y="2096064"/>
            <a:ext cx="7914290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Benjamin of </a:t>
            </a:r>
            <a:r>
              <a:rPr lang="en-US" dirty="0" err="1"/>
              <a:t>Tudela’s</a:t>
            </a:r>
            <a:r>
              <a:rPr lang="en-US" dirty="0"/>
              <a:t> </a:t>
            </a:r>
            <a:r>
              <a:rPr lang="en-US" i="1" dirty="0"/>
              <a:t>Itinerary</a:t>
            </a:r>
            <a:r>
              <a:rPr lang="en-US" dirty="0"/>
              <a:t>, a travelogue of his travels around the Mediterranean in the late 1160s, attempts to describe the peoples and stories of the cities he visits.</a:t>
            </a:r>
          </a:p>
        </p:txBody>
      </p:sp>
    </p:spTree>
    <p:extLst>
      <p:ext uri="{BB962C8B-B14F-4D97-AF65-F5344CB8AC3E}">
        <p14:creationId xmlns:p14="http://schemas.microsoft.com/office/powerpoint/2010/main" val="288957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Benjamin of </a:t>
            </a:r>
            <a:r>
              <a:rPr lang="en-US" cap="none" dirty="0" err="1"/>
              <a:t>Tudela</a:t>
            </a:r>
            <a:endParaRPr lang="en-US" cap="none" dirty="0"/>
          </a:p>
          <a:p>
            <a:r>
              <a:rPr lang="en-US" cap="none" dirty="0"/>
              <a:t>(fl. 12</a:t>
            </a:r>
            <a:r>
              <a:rPr lang="en-US" cap="none" baseline="30000" dirty="0"/>
              <a:t>th</a:t>
            </a:r>
            <a:r>
              <a:rPr lang="en-US" cap="none" dirty="0"/>
              <a:t> century)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75" y="136801"/>
            <a:ext cx="4635749" cy="6563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2632" y="6054130"/>
            <a:ext cx="2032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Dumouza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(19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c.)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Engraving</a:t>
            </a:r>
          </a:p>
        </p:txBody>
      </p:sp>
    </p:spTree>
    <p:extLst>
      <p:ext uri="{BB962C8B-B14F-4D97-AF65-F5344CB8AC3E}">
        <p14:creationId xmlns:p14="http://schemas.microsoft.com/office/powerpoint/2010/main" val="255016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34" y="929130"/>
            <a:ext cx="9170095" cy="55652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83266" y="184453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cap="none" dirty="0"/>
              <a:t>Itinerary </a:t>
            </a:r>
            <a:r>
              <a:rPr lang="en-US" cap="none" dirty="0"/>
              <a:t>of Benjamin of </a:t>
            </a:r>
            <a:r>
              <a:rPr lang="en-US" cap="none" dirty="0" err="1"/>
              <a:t>Tudela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78775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307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Why summarize?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10" y="2106574"/>
            <a:ext cx="9070428" cy="3695136"/>
          </a:xfrm>
        </p:spPr>
        <p:txBody>
          <a:bodyPr/>
          <a:lstStyle/>
          <a:p>
            <a:r>
              <a:rPr lang="en-US" dirty="0"/>
              <a:t>Who is the audience for your writing?</a:t>
            </a:r>
          </a:p>
          <a:p>
            <a:pPr lvl="1"/>
            <a:r>
              <a:rPr lang="en-US" dirty="0"/>
              <a:t>Assume your audience is an intelligent, public reader who is not familiar with your sources</a:t>
            </a:r>
          </a:p>
          <a:p>
            <a:r>
              <a:rPr lang="en-US" dirty="0"/>
              <a:t>Your readers need to know what you are writing about, without having to read the source themselves</a:t>
            </a:r>
          </a:p>
          <a:p>
            <a:r>
              <a:rPr lang="en-US" dirty="0"/>
              <a:t>Not every essay will require a summary, but I am asking you to do so for this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What is a summary?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10" y="2106573"/>
            <a:ext cx="9070428" cy="4315247"/>
          </a:xfrm>
        </p:spPr>
        <p:txBody>
          <a:bodyPr>
            <a:normAutofit/>
          </a:bodyPr>
          <a:lstStyle/>
          <a:p>
            <a:r>
              <a:rPr lang="en-US" dirty="0"/>
              <a:t>A concise, accurate representation of the source in your own words</a:t>
            </a:r>
          </a:p>
          <a:p>
            <a:r>
              <a:rPr lang="en-US" dirty="0"/>
              <a:t>Objectively represents the source</a:t>
            </a:r>
          </a:p>
          <a:p>
            <a:pPr lvl="1"/>
            <a:r>
              <a:rPr lang="en-US" dirty="0"/>
              <a:t>Even if you disagree with the author’s point, the summary does not reflect this. </a:t>
            </a:r>
          </a:p>
          <a:p>
            <a:pPr lvl="1"/>
            <a:r>
              <a:rPr lang="en-US" dirty="0"/>
              <a:t>Instead, use neutral terms such as ‘argue’, ‘describe’, ‘state’, ‘explain’, etc.</a:t>
            </a:r>
          </a:p>
          <a:p>
            <a:r>
              <a:rPr lang="en-US" dirty="0"/>
              <a:t>Does not interpret or analyze. That will come later in your essay.</a:t>
            </a:r>
          </a:p>
          <a:p>
            <a:r>
              <a:rPr lang="en-US" dirty="0"/>
              <a:t>Contains only elements of the source that are important for your readers’ understanding of the source and for your essay as a whole.</a:t>
            </a:r>
          </a:p>
          <a:p>
            <a:pPr lvl="1"/>
            <a:r>
              <a:rPr lang="en-US" dirty="0"/>
              <a:t>You may choose to exclude certain parts of the source from your summary</a:t>
            </a:r>
          </a:p>
          <a:p>
            <a:pPr lvl="1"/>
            <a:r>
              <a:rPr lang="en-US" dirty="0"/>
              <a:t>As your essay progresses, you will need to return to your summary and make sure the elements you mention are included.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7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Summarizing the Itinerary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10" y="2106573"/>
            <a:ext cx="9070428" cy="4315247"/>
          </a:xfrm>
        </p:spPr>
        <p:txBody>
          <a:bodyPr>
            <a:normAutofit/>
          </a:bodyPr>
          <a:lstStyle/>
          <a:p>
            <a:r>
              <a:rPr lang="en-US" dirty="0"/>
              <a:t>What elements might you include in a summary of the </a:t>
            </a:r>
            <a:r>
              <a:rPr lang="en-US" i="1" dirty="0"/>
              <a:t>Itinerary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Literal description of his itinerary (brief!)</a:t>
            </a:r>
          </a:p>
          <a:p>
            <a:pPr lvl="1"/>
            <a:r>
              <a:rPr lang="en-US" dirty="0"/>
              <a:t>Recurring themes of the text</a:t>
            </a:r>
          </a:p>
          <a:p>
            <a:pPr lvl="1"/>
            <a:r>
              <a:rPr lang="en-US" dirty="0"/>
              <a:t>Elements/ideas that Benjamin continuously focuses on</a:t>
            </a:r>
          </a:p>
          <a:p>
            <a:pPr lvl="1"/>
            <a:r>
              <a:rPr lang="en-US" dirty="0"/>
              <a:t>Important specific moments</a:t>
            </a:r>
          </a:p>
          <a:p>
            <a:pPr lvl="1"/>
            <a:r>
              <a:rPr lang="en-US" dirty="0"/>
              <a:t>Brief quotations to add flavor to the summary</a:t>
            </a:r>
          </a:p>
          <a:p>
            <a:endParaRPr lang="en-US" dirty="0"/>
          </a:p>
          <a:p>
            <a:r>
              <a:rPr lang="en-US" dirty="0"/>
              <a:t>Try to strike a balance between the general and the specific</a:t>
            </a:r>
          </a:p>
          <a:p>
            <a:r>
              <a:rPr lang="en-US" dirty="0"/>
              <a:t>And between the narrative and the thematic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09" y="2106573"/>
            <a:ext cx="9311681" cy="4315247"/>
          </a:xfrm>
        </p:spPr>
        <p:txBody>
          <a:bodyPr>
            <a:normAutofit/>
          </a:bodyPr>
          <a:lstStyle/>
          <a:p>
            <a:r>
              <a:rPr lang="en-US" dirty="0"/>
              <a:t>The first sentence of your essay is very important, as it situates your reader for the essay as a whole</a:t>
            </a:r>
          </a:p>
          <a:p>
            <a:r>
              <a:rPr lang="en-US" dirty="0"/>
              <a:t>It should probably include:</a:t>
            </a:r>
          </a:p>
          <a:p>
            <a:pPr lvl="1"/>
            <a:r>
              <a:rPr lang="en-US" dirty="0"/>
              <a:t>Full name of the author</a:t>
            </a:r>
          </a:p>
          <a:p>
            <a:pPr lvl="1"/>
            <a:r>
              <a:rPr lang="en-US" dirty="0"/>
              <a:t>Title of the source</a:t>
            </a:r>
          </a:p>
          <a:p>
            <a:pPr lvl="1"/>
            <a:r>
              <a:rPr lang="en-US" dirty="0"/>
              <a:t>Approximate date of the author or text</a:t>
            </a:r>
          </a:p>
          <a:p>
            <a:pPr lvl="1"/>
            <a:r>
              <a:rPr lang="en-US" dirty="0"/>
              <a:t>Genre of the source (letter, article, poem, travelogue)</a:t>
            </a:r>
          </a:p>
          <a:p>
            <a:pPr lvl="1"/>
            <a:r>
              <a:rPr lang="en-US" dirty="0"/>
              <a:t>A brief statement describing what the source is about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903" y="2096064"/>
            <a:ext cx="7914290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</a:t>
            </a:r>
            <a:r>
              <a:rPr lang="en-US" i="1" dirty="0"/>
              <a:t>Itinerary,</a:t>
            </a:r>
            <a:r>
              <a:rPr lang="en-US" dirty="0"/>
              <a:t> Benjamin of </a:t>
            </a:r>
            <a:r>
              <a:rPr lang="en-US" dirty="0" err="1"/>
              <a:t>Tudela</a:t>
            </a:r>
            <a:r>
              <a:rPr lang="en-US" dirty="0"/>
              <a:t> describes his travels around the Mediterranean.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355360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2906</TotalTime>
  <Words>494</Words>
  <Application>Microsoft Macintosh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Rockwell</vt:lpstr>
      <vt:lpstr>Damask</vt:lpstr>
      <vt:lpstr>Benjamin of Tudela Itinerary</vt:lpstr>
      <vt:lpstr>PowerPoint Presentation</vt:lpstr>
      <vt:lpstr>PowerPoint Presentation</vt:lpstr>
      <vt:lpstr>PowerPoint Presentation</vt:lpstr>
      <vt:lpstr>Summary  Why summarize?</vt:lpstr>
      <vt:lpstr>Summary  What is a summary?</vt:lpstr>
      <vt:lpstr>Summary  Summarizing the Itinerary</vt:lpstr>
      <vt:lpstr>Summary  First sentence</vt:lpstr>
      <vt:lpstr>Summary  First Sentence</vt:lpstr>
      <vt:lpstr>Summary  First Sentence</vt:lpstr>
      <vt:lpstr>Summary  First Sentence</vt:lpstr>
      <vt:lpstr>Summary  First Sentence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 Cities</dc:title>
  <dc:creator>Nathan Daniels</dc:creator>
  <cp:lastModifiedBy>Nathan Daniels</cp:lastModifiedBy>
  <cp:revision>54</cp:revision>
  <dcterms:created xsi:type="dcterms:W3CDTF">2017-02-02T03:45:22Z</dcterms:created>
  <dcterms:modified xsi:type="dcterms:W3CDTF">2020-01-30T13:53:33Z</dcterms:modified>
</cp:coreProperties>
</file>